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Roboto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883"/>
    <a:srgbClr val="2271E6"/>
    <a:srgbClr val="574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438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ais.rkn.gov.ru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4292" y="5215517"/>
            <a:ext cx="14211567" cy="5508692"/>
            <a:chOff x="68562" y="1519189"/>
            <a:chExt cx="18948756" cy="7344924"/>
          </a:xfrm>
        </p:grpSpPr>
        <p:sp>
          <p:nvSpPr>
            <p:cNvPr id="3" name="TextBox 3"/>
            <p:cNvSpPr txBox="1"/>
            <p:nvPr/>
          </p:nvSpPr>
          <p:spPr>
            <a:xfrm>
              <a:off x="107639" y="1519189"/>
              <a:ext cx="18909679" cy="377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8562" y="4521043"/>
              <a:ext cx="18909679" cy="43430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135" spc="94" dirty="0">
                  <a:solidFill>
                    <a:srgbClr val="665D5A"/>
                  </a:solidFill>
                  <a:latin typeface="Roboto"/>
                </a:rPr>
                <a:t> </a:t>
              </a:r>
              <a:r>
                <a:rPr lang="ru-RU" sz="3600" b="1" spc="94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Тайгулова</a:t>
              </a:r>
              <a:r>
                <a:rPr lang="ru-RU" sz="3600" b="1" spc="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Галина Сергеевна</a:t>
              </a:r>
              <a:r>
                <a:rPr lang="en-US" sz="3600" spc="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, </a:t>
              </a:r>
              <a:r>
                <a:rPr lang="ru-RU" sz="3600" spc="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методист, педагог-психолог, </a:t>
              </a:r>
            </a:p>
            <a:p>
              <a:r>
                <a:rPr lang="en-US" sz="3600" spc="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МБУ </a:t>
              </a:r>
              <a:r>
                <a:rPr lang="en-US" sz="3600" spc="94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Центр</a:t>
              </a:r>
              <a:r>
                <a:rPr lang="en-US" sz="3600" spc="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"</a:t>
              </a:r>
              <a:r>
                <a:rPr lang="en-US" sz="3600" spc="94" dirty="0" err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Родник</a:t>
              </a:r>
              <a:r>
                <a:rPr lang="en-US" sz="3600" spc="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«</a:t>
              </a:r>
              <a:r>
                <a:rPr lang="ru-RU" sz="3600" spc="94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, отдел «Пеликан</a:t>
              </a:r>
              <a:r>
                <a:rPr lang="ru-RU" sz="3600" spc="94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»; </a:t>
              </a:r>
            </a:p>
            <a:p>
              <a:r>
                <a:rPr lang="ru-RU" sz="3600" b="1" spc="94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Бакердинова</a:t>
              </a:r>
              <a:r>
                <a:rPr lang="ru-RU" sz="3600" b="1" spc="94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 Анастасия Игоревна</a:t>
              </a:r>
              <a:r>
                <a:rPr lang="ru-RU" sz="3600" spc="94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tantia" panose="02030602050306030303" pitchFamily="18" charset="0"/>
                </a:rPr>
                <a:t>, педагог-психолог первой квалификационной категории МБУ Центр «Родник», отдел «Пеликан»</a:t>
              </a:r>
              <a:endParaRPr lang="en-US" sz="3600" spc="94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endParaRPr>
            </a:p>
            <a:p>
              <a:pPr algn="ctr">
                <a:lnSpc>
                  <a:spcPts val="3763"/>
                </a:lnSpc>
              </a:pPr>
              <a:endParaRPr lang="en-US" sz="3135" spc="94" dirty="0">
                <a:solidFill>
                  <a:srgbClr val="665D5A"/>
                </a:solidFill>
                <a:latin typeface="Roboto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102556">
            <a:off x="13727524" y="3331573"/>
            <a:ext cx="5309306" cy="43343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296570" y="450017"/>
            <a:ext cx="5822054" cy="47529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7304396">
            <a:off x="-4144881" y="2444145"/>
            <a:ext cx="9151239" cy="3234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735612">
            <a:off x="11313075" y="218286"/>
            <a:ext cx="8925353" cy="23205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05874" y="1028700"/>
            <a:ext cx="2681215" cy="26108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65017" y="1141894"/>
            <a:ext cx="6614435" cy="23844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E29BCC-11EF-46D8-B365-C1D7B3FF767C}"/>
              </a:ext>
            </a:extLst>
          </p:cNvPr>
          <p:cNvSpPr txBox="1"/>
          <p:nvPr/>
        </p:nvSpPr>
        <p:spPr>
          <a:xfrm>
            <a:off x="2292489" y="3968555"/>
            <a:ext cx="12077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ЭКСТРЕМИСТСКИХ ПРОЯВЛЕНИЙ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МОЛОДЕЖНОЙ СРЕДЕ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758783" y="36019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700908">
            <a:off x="13523424" y="127204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741890">
            <a:off x="-1178417" y="-665622"/>
            <a:ext cx="4408980" cy="35993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03480">
            <a:off x="-3095281" y="1204115"/>
            <a:ext cx="7358179" cy="19131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184318">
            <a:off x="12822036" y="6529759"/>
            <a:ext cx="9038275" cy="73785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778595">
            <a:off x="13510190" y="6863728"/>
            <a:ext cx="7358179" cy="19131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12310" y="441545"/>
            <a:ext cx="9817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Ответственность за участие в противоправной деятельности в информационном пространстве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4663" y="2797091"/>
            <a:ext cx="9611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Правовую основу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борьбы с экстремисткой деятельностью составляют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29000" y="3751198"/>
            <a:ext cx="2667000" cy="13761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96000" y="4214081"/>
            <a:ext cx="1805764" cy="161521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582514" y="4200233"/>
            <a:ext cx="310587" cy="192190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524577" y="3759157"/>
            <a:ext cx="1089869" cy="154241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08569" y="5292231"/>
            <a:ext cx="316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0082" y="612213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 РФ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388278" y="5553841"/>
            <a:ext cx="5801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Кодекс Российской Федерации об административных правонарушениях (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КоАП РФ)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22561" y="6374405"/>
            <a:ext cx="45861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Федеральные Законы, определяющие правовые и организационные основы борьбы с экстремизмом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в РФ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2" y="6881778"/>
            <a:ext cx="4518693" cy="263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88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897210" y="-933172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700908">
            <a:off x="13280702" y="-1381244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741890">
            <a:off x="-1178417" y="-665622"/>
            <a:ext cx="4408980" cy="35993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03480">
            <a:off x="-3095281" y="1204115"/>
            <a:ext cx="7358179" cy="19131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184318">
            <a:off x="12313898" y="5889525"/>
            <a:ext cx="9038275" cy="73785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778595">
            <a:off x="13280702" y="6836176"/>
            <a:ext cx="7358179" cy="19131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3570" y="792474"/>
            <a:ext cx="12624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Ответственность за участие в противоправной деятельности в информационном пространстве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3871" y="2666159"/>
            <a:ext cx="12315239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 ненависти и розни (ст. 282 УК РФ)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Призывы к экстремисткой деятельности и сепаратизму (ст. 280 и 280.1 УК РФ)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Оправдание терроризма ( ст. 205.2 УК РФ)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Заведомо ложное сообщение об акте терроризма (ст. 207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РФ)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Оскорбление религиозных чувств верующих (ч. 1 ст.148 УК)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экстремистском сообществе или организации (ст.282.1 и ст.282.2. УК РФ)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«экстремистских материалов» (ст. 20.29 КоАП РФ)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«Реабилитация нацизма» (ст. 354.1 УК РФ)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Демонстрирование запрещенной символики (ст. 20.3 КоАП РФ)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Репост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7" y="7505700"/>
            <a:ext cx="2347174" cy="24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>
            <a:off x="14897210" y="-933172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700908">
            <a:off x="13280702" y="-1381244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741890">
            <a:off x="-1178417" y="-665622"/>
            <a:ext cx="4408980" cy="35993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203480">
            <a:off x="-3095281" y="1204115"/>
            <a:ext cx="7358179" cy="19131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184318">
            <a:off x="12582561" y="6233490"/>
            <a:ext cx="9038275" cy="73785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778595">
            <a:off x="13280702" y="6836176"/>
            <a:ext cx="7358179" cy="19131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4074CF-4A44-440D-8A1C-F28ED08C2086}"/>
              </a:ext>
            </a:extLst>
          </p:cNvPr>
          <p:cNvSpPr/>
          <p:nvPr/>
        </p:nvSpPr>
        <p:spPr>
          <a:xfrm>
            <a:off x="1545007" y="1621983"/>
            <a:ext cx="8970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37722" y="817400"/>
            <a:ext cx="111929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Рекомендуемый порядок действий при обнаружении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информационном пространстве ложных сведений, направленных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на формирование конфликтных ситуаций в межнациональных и межконфессиональных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отношениях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6760" y="3212025"/>
            <a:ext cx="13716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обнаружении на сайтах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сети «Интернет» материалов с признаками запрещенной информации необходимо выполнить следующие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действия: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Открыть сайт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Роскомнадзора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8"/>
              </a:rPr>
              <a:t>https://eais.rkn.gov.ru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hlinkClick r:id="rId8"/>
              </a:rPr>
              <a:t>/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подразделе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Прием сообщений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сформировать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сообщение о наличии на сайте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сети «Интернет» признаков запрещенной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информации;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поле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Тип информации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 следует выбрать один из типов запрещенного к распространению контента;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Ввести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поле 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Указатель страницы сайта в сети «Интернет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 конкретную ссылку на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интернет-страницу,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где содержатся признаки запрещенной информации;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подразделе 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Заявитель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 в полях 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Фамилия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Имя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Отчество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Место работы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 имеется возможность указать соответствующие данные должностного лица, направившего Сообщение и наименование Органа;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поле 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E-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mail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 следует указать активный адрес электронной почты для получения уведомления о результатах отработки сообщения. На указанный адрес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будут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направляться уведомления о принятии ссылок к рассмотрению и о включении их в Единый реестр.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1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979040" y="-931204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700908">
            <a:off x="13280702" y="-1381244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741890">
            <a:off x="-1178417" y="-665622"/>
            <a:ext cx="4408980" cy="35993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03480">
            <a:off x="-3095281" y="1204115"/>
            <a:ext cx="7358179" cy="19131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184318">
            <a:off x="12582561" y="6233490"/>
            <a:ext cx="9038275" cy="73785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778595">
            <a:off x="-1170386" y="6265964"/>
            <a:ext cx="7358179" cy="191312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4074CF-4A44-440D-8A1C-F28ED08C2086}"/>
              </a:ext>
            </a:extLst>
          </p:cNvPr>
          <p:cNvSpPr/>
          <p:nvPr/>
        </p:nvSpPr>
        <p:spPr>
          <a:xfrm>
            <a:off x="1588398" y="1923119"/>
            <a:ext cx="1537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3600" dirty="0">
              <a:solidFill>
                <a:srgbClr val="3D68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8ECC97-90C4-409C-BC54-C22C75CD3C17}"/>
              </a:ext>
            </a:extLst>
          </p:cNvPr>
          <p:cNvSpPr/>
          <p:nvPr/>
        </p:nvSpPr>
        <p:spPr>
          <a:xfrm>
            <a:off x="229374" y="3400826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Calibri" panose="020F0502020204030204" pitchFamily="34" charset="0"/>
              </a:rPr>
              <a:t>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9393" y="1208191"/>
            <a:ext cx="14912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</a:rPr>
              <a:t>РЕКОМЕНДУЕМЫЙ ПОРЯДОК ДЕЙСТВИЙ ПРИ ОБНАРУЖЕНИИ </a:t>
            </a:r>
          </a:p>
          <a:p>
            <a:pPr lvl="0"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</a:rPr>
              <a:t>В ИНФОРМАЦИОННОМ ПРОСТРАНСТВЕ ЛОЖНЫХ СВЕДЕНИЙ, НАПРАВЛЕННЫХ </a:t>
            </a:r>
          </a:p>
          <a:p>
            <a:pPr lvl="0" algn="ctr"/>
            <a:r>
              <a:rPr lang="ru-RU" sz="28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</a:rPr>
              <a:t>НА ФОРМИРОВАНИЕ КОНФЛИКТНЫХ СИТУАЦИЙ В МЕЖНАЦИОНАЛЬНЫХ И МЕЖКОНФЕССИОНАЛЬНЫХ ОТНОШЕНИЯХ</a:t>
            </a:r>
            <a:endParaRPr 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4688" y="3553657"/>
            <a:ext cx="136419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Также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Роскомнадзором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разработано мобильное приложение, с помощью которого граждане и организации могут подавать в Единый реестр жалобы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обнаруженный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сети «Интернет» запрещенный контент (в том числе экстремистские материалы). </a:t>
            </a: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Данное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мобильное приложение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РКН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 размещено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App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Store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Google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Play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 ссылкам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https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://apps.apple.com/ru/app/ркн/id1511970611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https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://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play.google.com/store/apps/details?id=org.rkn.ermp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" y="5898887"/>
            <a:ext cx="2164084" cy="21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65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979040" y="-931204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700908">
            <a:off x="13280702" y="-1381244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741890">
            <a:off x="-1178417" y="-665622"/>
            <a:ext cx="4408980" cy="35993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03480">
            <a:off x="-3095281" y="1204115"/>
            <a:ext cx="7358179" cy="19131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184318">
            <a:off x="12582561" y="6233490"/>
            <a:ext cx="9038275" cy="73785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778595">
            <a:off x="13280702" y="6836176"/>
            <a:ext cx="7358179" cy="19131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53BBD6-4938-4579-8FBB-D42C94892706}"/>
              </a:ext>
            </a:extLst>
          </p:cNvPr>
          <p:cNvSpPr/>
          <p:nvPr/>
        </p:nvSpPr>
        <p:spPr>
          <a:xfrm>
            <a:off x="5651754" y="1134043"/>
            <a:ext cx="6222489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6000" b="1" kern="0" dirty="0" smtClean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kern="0" dirty="0">
              <a:solidFill>
                <a:srgbClr val="3D68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A4FC48-A874-49D1-87F5-FDDEF0448005}"/>
              </a:ext>
            </a:extLst>
          </p:cNvPr>
          <p:cNvSpPr/>
          <p:nvPr/>
        </p:nvSpPr>
        <p:spPr>
          <a:xfrm>
            <a:off x="746658" y="2733524"/>
            <a:ext cx="16998907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400" kern="0" dirty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0664" y="91073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Список нормативных правовых актов и ссылок на Интернет-ресурсы, использованных при подготовке методических рекомендаций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25874"/>
            <a:ext cx="131457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1. Федеральный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закон от 27 июля 2006 г. № 149-ФЗ «Об информации, информационных технологиях и о защите информации».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2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Уголовный кодекс Российской Федерации от 13 июня 1996 г. № 63-ФЗ.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3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Кодекс Российской Федерации об административных правонарушениях от 30 декабря 2001 г. № 195-ФЗ.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https://www.kaspersky.ru/resource-center/preemptive-safety/how-to-identify-fake-news.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https://journal.sovcombank.ru/umnii-potrebitel/informatsionnie-feiki-kak-s-nimi-borotsya.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https://ap47.ru›data/uploads/2020/06/30/1434/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Интернет.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pdf. 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http://sem.tomedu.ru/wp-content/uploads/2022/04/Algoritm-dejstvij -v-sluchae-obnaruzheniya-v-seti-Internet-materialov-s-priznakami-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nalichiya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zapreshhennoj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informatsii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vklyuchaya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materialy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ekstremistskogo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ili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-terroristicheskogo-haraktera.pdf.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8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30449">
            <a:off x="15417036" y="3482176"/>
            <a:ext cx="9774590" cy="79796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353453">
            <a:off x="-7536869" y="3055226"/>
            <a:ext cx="8848035" cy="72232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890235">
            <a:off x="-2184131" y="6204532"/>
            <a:ext cx="7358179" cy="191312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83570" y="326885"/>
            <a:ext cx="1631382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4800" dirty="0" smtClean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sz="4800" dirty="0">
              <a:solidFill>
                <a:srgbClr val="3D68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065946">
            <a:off x="-5913408" y="-5941932"/>
            <a:ext cx="9168295" cy="7979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2826"/>
            <a:ext cx="2800350" cy="280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9365" y="899843"/>
            <a:ext cx="10522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Фейковые новости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недостоверная, общественно значимая информация, распространяемая под видом достоверных сообщений и создающая угрозу для безопасности личности, общества,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047368" y="4577862"/>
            <a:ext cx="1143000" cy="12954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0856978" y="4610100"/>
            <a:ext cx="1182622" cy="12954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41709" y="5806925"/>
            <a:ext cx="65401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Заведомо ложная информация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– автор, публикующий материал, знает, что в нем содержатся недостоверные сведения.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Цель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- манипулирование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общественным мнением или увеличение посещаемости определенного веб-сайта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34600" y="5806924"/>
            <a:ext cx="62442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еточная информация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которая содержит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достоверные данные. В этом случае автор мог проверить не все факты или преувеличить некоторые аспекты, чтобы подчеркнуть конкретную точку зрения.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96215">
            <a:off x="-2125362" y="6525601"/>
            <a:ext cx="7677121" cy="6267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291832">
            <a:off x="12485121" y="58801"/>
            <a:ext cx="6675229" cy="5449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222989">
            <a:off x="-1246109" y="6508927"/>
            <a:ext cx="6148131" cy="1598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816591">
            <a:off x="12293749" y="2896870"/>
            <a:ext cx="6148131" cy="15985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B55489-6DB5-4681-AAEC-9B6C86BDE0FF}"/>
              </a:ext>
            </a:extLst>
          </p:cNvPr>
          <p:cNvSpPr txBox="1"/>
          <p:nvPr/>
        </p:nvSpPr>
        <p:spPr>
          <a:xfrm>
            <a:off x="64785" y="279807"/>
            <a:ext cx="13258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С распространением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«Интернета» появились новые способы публикации, обмена и потребления новостей и информации, а стандарты контроля и редакционные нормы значительно снизились.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Многие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теперь читают новости в социальных сетях и других онлайн-источниках. Однако не всегда легко определить какие истории являются достоверными, а какие – нет. 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57700"/>
            <a:ext cx="5069548" cy="53974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257304">
            <a:off x="-284793" y="6714977"/>
            <a:ext cx="5161046" cy="42132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-3781899" y="3056342"/>
            <a:ext cx="9151239" cy="2379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3825013" y="-305954"/>
            <a:ext cx="5451937" cy="44507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736495">
            <a:off x="13062995" y="-1243008"/>
            <a:ext cx="9793208" cy="25462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C12F59-C72B-46BE-866C-EBF0027E829B}"/>
              </a:ext>
            </a:extLst>
          </p:cNvPr>
          <p:cNvSpPr/>
          <p:nvPr/>
        </p:nvSpPr>
        <p:spPr>
          <a:xfrm>
            <a:off x="793721" y="1260593"/>
            <a:ext cx="1716587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600" kern="0" dirty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8726" y="0"/>
            <a:ext cx="1019305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Националистические и экстремистские организации, публикуя информацию, преследуют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своей целью формирование в межнациональных и межконфессиональных отношениях конфликтных ситуаций,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провоцирование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массовых антиобщественных проявлений, способных привести к совершению террористических актов и иных преступлений террористической направленности.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327" y="5107110"/>
            <a:ext cx="7063207" cy="476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633976">
            <a:off x="13681896" y="5966331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90131">
            <a:off x="13521226" y="5502194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-4761598" y="3741304"/>
            <a:ext cx="8018113" cy="654569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883672">
            <a:off x="-2086650" y="4153813"/>
            <a:ext cx="7358179" cy="19131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442773">
            <a:off x="-2633029" y="2117559"/>
            <a:ext cx="7358179" cy="191312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619253">
            <a:off x="14403172" y="1127928"/>
            <a:ext cx="7358179" cy="19131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5E0F13-C67D-491C-BFF1-3CC8705BEFD4}"/>
              </a:ext>
            </a:extLst>
          </p:cNvPr>
          <p:cNvSpPr txBox="1"/>
          <p:nvPr/>
        </p:nvSpPr>
        <p:spPr>
          <a:xfrm>
            <a:off x="2564932" y="804444"/>
            <a:ext cx="150134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Националистические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организации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задействуют возможности сети «Интернет» для размещения в ней информации с целью дестабилизации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 </a:t>
            </a:r>
          </a:p>
          <a:p>
            <a:pPr algn="just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деятельности они используют экстремистские формы политической борьбы в виде проведения несанкционированных митингов, блокирования транспортных магистралей, распространения материалов, содержащих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призывы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насильственному изменению конституционного строя, хулиганских действий, актов вандализма, уничтожения чужого имущества и т.д.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AB4EF0-8C09-4B09-AC22-0630CC93BF1B}"/>
              </a:ext>
            </a:extLst>
          </p:cNvPr>
          <p:cNvSpPr/>
          <p:nvPr/>
        </p:nvSpPr>
        <p:spPr>
          <a:xfrm>
            <a:off x="808114" y="1685203"/>
            <a:ext cx="16022896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000" kern="0" dirty="0">
                <a:solidFill>
                  <a:srgbClr val="2F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4400" kern="0" dirty="0">
              <a:solidFill>
                <a:srgbClr val="3D68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4894" y="5859990"/>
            <a:ext cx="145561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Две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ключевые задачи, которые они для этого решают, – это, во-первых, максимально широкое распространение их идей и призывов среди населения; во-вторых,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рекрутирование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новых боевиков в свои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ряды.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585801">
            <a:off x="13844572" y="591692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700908">
            <a:off x="12449437" y="760382"/>
            <a:ext cx="7358179" cy="19131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444639">
            <a:off x="-1868724" y="7042838"/>
            <a:ext cx="5583665" cy="45583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818357">
            <a:off x="-2388180" y="537561"/>
            <a:ext cx="7358179" cy="19131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8EAFC7-5EC2-4589-BDB5-2FED737B3B6A}"/>
              </a:ext>
            </a:extLst>
          </p:cNvPr>
          <p:cNvSpPr txBox="1"/>
          <p:nvPr/>
        </p:nvSpPr>
        <p:spPr>
          <a:xfrm>
            <a:off x="3255818" y="793616"/>
            <a:ext cx="11369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5400" b="1" i="0" dirty="0">
              <a:solidFill>
                <a:srgbClr val="3D68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362F88-EBA3-4B4D-987D-05C3EDC1D6EC}"/>
              </a:ext>
            </a:extLst>
          </p:cNvPr>
          <p:cNvSpPr/>
          <p:nvPr/>
        </p:nvSpPr>
        <p:spPr>
          <a:xfrm>
            <a:off x="8345595" y="1928206"/>
            <a:ext cx="792525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800" b="1" kern="0" dirty="0" smtClean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kern="0" dirty="0">
              <a:solidFill>
                <a:srgbClr val="3D68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427E07-68F2-4D32-BBDA-AD4934078648}"/>
              </a:ext>
            </a:extLst>
          </p:cNvPr>
          <p:cNvSpPr/>
          <p:nvPr/>
        </p:nvSpPr>
        <p:spPr>
          <a:xfrm>
            <a:off x="330072" y="2290237"/>
            <a:ext cx="17221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1200"/>
              </a:spcBef>
              <a:spcAft>
                <a:spcPts val="0"/>
              </a:spcAft>
            </a:pPr>
            <a:r>
              <a:rPr lang="ru-RU" sz="4800" kern="0" dirty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1800" y="1119057"/>
            <a:ext cx="1289858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Для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вербовки и создания привлекательного образа террористических организаций используются практически все популярные социальные сети и ресурсы: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ВКонтакте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Youtube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Facebook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Instagram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», 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Twitter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». 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Более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того, используются все возможности данных социальных сетей (массовые рассылки,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репосты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размещение видео- и музыкальных материалов, фотографий, документов, комментарии к публикациям, в которых добавляются ссылки на материалы экстремистского содержания с других ресурсов).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8" y="2817719"/>
            <a:ext cx="738391" cy="4922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84" y="3397982"/>
            <a:ext cx="593085" cy="593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930826"/>
            <a:ext cx="771759" cy="666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08" y="4581293"/>
            <a:ext cx="738391" cy="6952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53" y="5204290"/>
            <a:ext cx="793616" cy="793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897210" y="-933172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700908">
            <a:off x="13297161" y="-193322"/>
            <a:ext cx="7358179" cy="19131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67111">
            <a:off x="-3429284" y="-2671565"/>
            <a:ext cx="7244891" cy="59144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478000" y="-445242"/>
            <a:ext cx="4408980" cy="35993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818357">
            <a:off x="-1999213" y="-90070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502670">
            <a:off x="7761849" y="6725411"/>
            <a:ext cx="12552760" cy="102476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E83213-C884-4945-B46A-E56693DBF331}"/>
              </a:ext>
            </a:extLst>
          </p:cNvPr>
          <p:cNvSpPr/>
          <p:nvPr/>
        </p:nvSpPr>
        <p:spPr>
          <a:xfrm>
            <a:off x="300547" y="2037743"/>
            <a:ext cx="1714500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4400" kern="0" dirty="0">
                <a:solidFill>
                  <a:srgbClr val="3D68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1835968"/>
            <a:ext cx="12754771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В последнее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время в качестве платформы для совершения экстремистских преступлений с использованием сети «Интернет» все чаще используются такие мессенджеры,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как:</a:t>
            </a:r>
          </a:p>
          <a:p>
            <a:r>
              <a:rPr 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Viber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endParaRPr lang="ru-RU" sz="4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WhatsApp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4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Telegram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ru-RU" sz="4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Это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связано в первую очередь с тем, что данные программы пользуются особыми методами шифрования сообщений, которые не поддаются отслеживанию и взлому. 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66" y="4488754"/>
            <a:ext cx="1155203" cy="816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7626" y="5158378"/>
            <a:ext cx="978481" cy="978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22" y="5873241"/>
            <a:ext cx="1302288" cy="8681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897210" y="-933172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700908">
            <a:off x="13280702" y="-1381244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741890">
            <a:off x="-1178417" y="-665622"/>
            <a:ext cx="4408980" cy="35993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03480">
            <a:off x="-3095281" y="1204115"/>
            <a:ext cx="7358179" cy="19131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184318">
            <a:off x="12313898" y="5889525"/>
            <a:ext cx="9038275" cy="73785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778595">
            <a:off x="13280702" y="6836176"/>
            <a:ext cx="7358179" cy="19131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571DB5-10F6-4A4D-BF09-A32B6489A775}"/>
              </a:ext>
            </a:extLst>
          </p:cNvPr>
          <p:cNvSpPr/>
          <p:nvPr/>
        </p:nvSpPr>
        <p:spPr>
          <a:xfrm>
            <a:off x="1708805" y="2305372"/>
            <a:ext cx="16002000" cy="166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4400" kern="0" dirty="0" smtClean="0">
              <a:solidFill>
                <a:srgbClr val="3D68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ru-RU" sz="4400" kern="0" dirty="0">
              <a:solidFill>
                <a:srgbClr val="3D68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2537" y="3045140"/>
            <a:ext cx="108157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1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В настоящее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время все организации, действующие на территории России, в обязательном порядке проходят регистрацию в Минюсте России. На сайте этого министерства в свободном доступе находится список таких организаций и также есть перечень организаций, признанных террористическими и экстремистскими, деятельность которых на территории Российской Федерации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запрещена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http://www.fsb.ru/fsb/npd/terror.htm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6869" y="250437"/>
            <a:ext cx="8977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Как не попасть под влияние экстремистских и террористических организаций в сети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                 «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Интернет»?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3600" y="6408167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2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Не вступайте в переписку или видео-чат с незнакомыми вам людьми, особенно если они высказывают идеи экстремистского толка, с призывами к насильственным действиям, оскорблениями и унижениями по признакам расы, пола, национальности, религиозной принадлежности или атеистических убеждений и т. д. даже если вы убеждены в своей правоте и у вас возникнет желание переубедить его.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7" y="6408167"/>
            <a:ext cx="35433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4897210" y="-933172"/>
            <a:ext cx="4408980" cy="35993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700908">
            <a:off x="13280702" y="-1381244"/>
            <a:ext cx="7358179" cy="19131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741890">
            <a:off x="-640834" y="295602"/>
            <a:ext cx="4408980" cy="359933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03480">
            <a:off x="-3095281" y="1204115"/>
            <a:ext cx="7358179" cy="19131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184318">
            <a:off x="12313898" y="5889525"/>
            <a:ext cx="9038275" cy="73785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778595">
            <a:off x="13280702" y="6836176"/>
            <a:ext cx="7358179" cy="19131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0989" y="2666159"/>
            <a:ext cx="105570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Имейте в виду, что экстремистские и террористические группы националистического и религиозного толка нередко маскируются под «безобидные» общественные организации, деятельность которых на первых порах ограничивается заботой об охране окружающей среды, стремлением к здоровому образу жизни, сохранению семейных ценностей, проведению музыкальных и иных фестивалей и т.д., что само по себе никакой угрозы обществу не несет.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0412" y="699965"/>
            <a:ext cx="11386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Как не попасть под влияние экстремистских и террористических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организаций в сети «Интернет»?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6053" y="7409428"/>
            <a:ext cx="11175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4.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Помните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, что ваше участие в деятельности любой организации: политической, общественной, религиозной и т.п. – непосредственное (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оффлайн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) или в сети «Интернет» – это ваш личный выбор, и никто не вправе принуждать вас к такому участию.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690" y="2270090"/>
            <a:ext cx="3757227" cy="2871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156326">
            <a:off x="-446347" y="5771796"/>
            <a:ext cx="4383404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1261</Words>
  <Application>Microsoft Office PowerPoint</Application>
  <PresentationFormat>Произвольный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Constantia</vt:lpstr>
      <vt:lpstr>Calibri Light</vt:lpstr>
      <vt:lpstr>Times New Roman</vt:lpstr>
      <vt:lpstr>Arial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 05.2023</dc:title>
  <cp:lastModifiedBy>Васильева Марина Григорьевна</cp:lastModifiedBy>
  <cp:revision>33</cp:revision>
  <dcterms:created xsi:type="dcterms:W3CDTF">2006-08-16T00:00:00Z</dcterms:created>
  <dcterms:modified xsi:type="dcterms:W3CDTF">2024-09-19T04:26:17Z</dcterms:modified>
  <dc:identifier>DAFi81DnAP8</dc:identifier>
</cp:coreProperties>
</file>